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1675"/>
  <p:notesSz cx="6858000" cy="9144000"/>
  <p:embeddedFontLst>
    <p:embeddedFont>
      <p:font typeface="Poppins"/>
      <p:regular r:id="rId20"/>
      <p:bold r:id="rId21"/>
      <p:italic r:id="rId22"/>
      <p:boldItalic r:id="rId23"/>
    </p:embeddedFont>
    <p:embeddedFont>
      <p:font typeface="Open Sans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8" roundtripDataSignature="AMtx7miHYwZ2Ie82s55DkQ4B0hPwD4O+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regular.fntdata"/><Relationship Id="rId22" Type="http://schemas.openxmlformats.org/officeDocument/2006/relationships/font" Target="fonts/Poppins-italic.fntdata"/><Relationship Id="rId21" Type="http://schemas.openxmlformats.org/officeDocument/2006/relationships/font" Target="fonts/Poppins-bold.fntdata"/><Relationship Id="rId24" Type="http://schemas.openxmlformats.org/officeDocument/2006/relationships/font" Target="fonts/OpenSans-regular.fntdata"/><Relationship Id="rId23" Type="http://schemas.openxmlformats.org/officeDocument/2006/relationships/font" Target="fonts/Poppins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italic.fntdata"/><Relationship Id="rId25" Type="http://schemas.openxmlformats.org/officeDocument/2006/relationships/font" Target="fonts/OpenSans-bold.fntdata"/><Relationship Id="rId28" Type="http://customschemas.google.com/relationships/presentationmetadata" Target="metadata"/><Relationship Id="rId27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324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777240" y="2331720"/>
            <a:ext cx="8778300" cy="20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Kernkwadranten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0" i="0" lang="en-US" sz="2700" u="none" cap="none" strike="noStrike">
                <a:solidFill>
                  <a:srgbClr val="7FC4C5"/>
                </a:solidFill>
                <a:latin typeface="Poppins"/>
                <a:ea typeface="Poppins"/>
                <a:cs typeface="Poppins"/>
                <a:sym typeface="Poppins"/>
              </a:rPr>
              <a:t>Je kernkwadrant en het huiswerk</a:t>
            </a:r>
            <a:endParaRPr/>
          </a:p>
          <a:p>
            <a:pPr indent="0" lvl="0" marL="0" marR="0" rtl="0" algn="l">
              <a:lnSpc>
                <a:spcPct val="128000"/>
              </a:lnSpc>
              <a:spcBef>
                <a:spcPts val="260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A9BEC6"/>
                </a:solidFill>
                <a:latin typeface="Open Sans"/>
                <a:ea typeface="Open Sans"/>
                <a:cs typeface="Open Sans"/>
                <a:sym typeface="Open Sans"/>
              </a:rPr>
              <a:t>Leiderschapstraject REYM  ·  augustus 2026 – juni 2027</a:t>
            </a:r>
            <a:endParaRPr/>
          </a:p>
        </p:txBody>
      </p:sp>
      <p:pic>
        <p:nvPicPr>
          <p:cNvPr descr="logo-wit.png" id="87" name="Google Shape;8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2815" y="384048"/>
            <a:ext cx="1691640" cy="384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777240" y="1783080"/>
            <a:ext cx="1042416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Wat jou tot hier heeft gebracht,</a:t>
            </a:r>
            <a:endParaRPr/>
          </a:p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is niet automatisch</a:t>
            </a:r>
            <a:endParaRPr/>
          </a:p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wat je verder brengt.</a:t>
            </a:r>
            <a:endParaRPr/>
          </a:p>
          <a:p>
            <a:pPr indent="0" lvl="0" marL="0" marR="0" rtl="0" algn="l">
              <a:lnSpc>
                <a:spcPct val="135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0" i="1" lang="en-US" sz="1900" u="none" cap="none" strike="noStrike">
                <a:solidFill>
                  <a:srgbClr val="C6E2E2"/>
                </a:solidFill>
                <a:latin typeface="Open Sans"/>
                <a:ea typeface="Open Sans"/>
                <a:cs typeface="Open Sans"/>
                <a:sym typeface="Open Sans"/>
              </a:rPr>
              <a:t>De volgende stap is niet dat je problemen sneller oplost. Het is dat je ruimte maakt, zodat een ander ze oplost.</a:t>
            </a:r>
            <a:endParaRPr/>
          </a:p>
        </p:txBody>
      </p:sp>
      <p:pic>
        <p:nvPicPr>
          <p:cNvPr descr="logo-wit.png" id="94" name="Google Shape;9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2815" y="384048"/>
            <a:ext cx="1691640" cy="384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-bvdb.png" id="100" name="Google Shape;10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2815" y="384048"/>
            <a:ext cx="1691640" cy="384463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3"/>
          <p:cNvSpPr txBox="1"/>
          <p:nvPr/>
        </p:nvSpPr>
        <p:spPr>
          <a:xfrm>
            <a:off x="777240" y="868680"/>
            <a:ext cx="10637215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87072"/>
                </a:solidFill>
                <a:latin typeface="Poppins"/>
                <a:ea typeface="Poppins"/>
                <a:cs typeface="Poppins"/>
                <a:sym typeface="Poppins"/>
              </a:rPr>
              <a:t>Het kernkwadrant</a:t>
            </a:r>
            <a:endParaRPr/>
          </a:p>
        </p:txBody>
      </p:sp>
      <p:pic>
        <p:nvPicPr>
          <p:cNvPr descr="slide_model.png" id="102" name="Google Shape;10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2373" y="1737360"/>
            <a:ext cx="10626949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3"/>
          <p:cNvSpPr txBox="1"/>
          <p:nvPr/>
        </p:nvSpPr>
        <p:spPr>
          <a:xfrm>
            <a:off x="777240" y="6217920"/>
            <a:ext cx="10637215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Daniel Ofman — geen test en geen typologie, maar een denkmodel</a:t>
            </a:r>
            <a:endParaRPr/>
          </a:p>
        </p:txBody>
      </p:sp>
      <p:sp>
        <p:nvSpPr>
          <p:cNvPr id="104" name="Google Shape;104;p3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-bvdb.png" id="110" name="Google Shape;11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2815" y="384048"/>
            <a:ext cx="1691640" cy="384463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"/>
          <p:cNvSpPr txBox="1"/>
          <p:nvPr/>
        </p:nvSpPr>
        <p:spPr>
          <a:xfrm>
            <a:off x="777240" y="1170432"/>
            <a:ext cx="10637215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087072"/>
                </a:solidFill>
                <a:latin typeface="Poppins"/>
                <a:ea typeface="Poppins"/>
                <a:cs typeface="Poppins"/>
                <a:sym typeface="Poppins"/>
              </a:rPr>
              <a:t>Kwaliteit of vaardigheid?</a:t>
            </a:r>
            <a:endParaRPr/>
          </a:p>
        </p:txBody>
      </p:sp>
      <p:sp>
        <p:nvSpPr>
          <p:cNvPr id="112" name="Google Shape;112;p4"/>
          <p:cNvSpPr/>
          <p:nvPr/>
        </p:nvSpPr>
        <p:spPr>
          <a:xfrm>
            <a:off x="777240" y="2240280"/>
            <a:ext cx="50292" cy="932688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1069848" y="2185416"/>
            <a:ext cx="10341864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Een vaardigheid heb je geleerd.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‘Goed kunnen plannen’ — nuttig, maar geen kernkwaliteit.</a:t>
            </a:r>
            <a:endParaRPr/>
          </a:p>
        </p:txBody>
      </p:sp>
      <p:sp>
        <p:nvSpPr>
          <p:cNvPr id="114" name="Google Shape;114;p4"/>
          <p:cNvSpPr/>
          <p:nvPr/>
        </p:nvSpPr>
        <p:spPr>
          <a:xfrm>
            <a:off x="777240" y="3538728"/>
            <a:ext cx="50292" cy="932688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4"/>
          <p:cNvSpPr txBox="1"/>
          <p:nvPr/>
        </p:nvSpPr>
        <p:spPr>
          <a:xfrm>
            <a:off x="1069848" y="3483864"/>
            <a:ext cx="10341864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Een kwaliteit hoort bij wie je bent.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‘Ordelijk’ — dat zat er al in toen je acht was.</a:t>
            </a:r>
            <a:endParaRPr/>
          </a:p>
        </p:txBody>
      </p:sp>
      <p:sp>
        <p:nvSpPr>
          <p:cNvPr id="116" name="Google Shape;116;p4"/>
          <p:cNvSpPr/>
          <p:nvPr/>
        </p:nvSpPr>
        <p:spPr>
          <a:xfrm>
            <a:off x="777240" y="4837176"/>
            <a:ext cx="50292" cy="932688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4"/>
          <p:cNvSpPr txBox="1"/>
          <p:nvPr/>
        </p:nvSpPr>
        <p:spPr>
          <a:xfrm>
            <a:off x="1069848" y="4782312"/>
            <a:ext cx="10341864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Waar houding en gedrag samenkomen.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Je hoeft er niet over na te denken. Het gaat vanzelf.</a:t>
            </a:r>
            <a:endParaRPr/>
          </a:p>
        </p:txBody>
      </p:sp>
      <p:sp>
        <p:nvSpPr>
          <p:cNvPr id="118" name="Google Shape;118;p4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777240" y="1783080"/>
            <a:ext cx="1042416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Je valkuil laat zich niet zien</a:t>
            </a:r>
            <a:endParaRPr/>
          </a:p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als het rustig is.</a:t>
            </a:r>
            <a:endParaRPr/>
          </a:p>
          <a:p>
            <a:pPr indent="0" lvl="0" marL="0" marR="0" rtl="0" algn="l">
              <a:lnSpc>
                <a:spcPct val="135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0" i="1" lang="en-US" sz="1900" u="none" cap="none" strike="noStrike">
                <a:solidFill>
                  <a:srgbClr val="C6E2E2"/>
                </a:solidFill>
                <a:latin typeface="Open Sans"/>
                <a:ea typeface="Open Sans"/>
                <a:cs typeface="Open Sans"/>
                <a:sym typeface="Open Sans"/>
              </a:rPr>
              <a:t>Onder druk grijp je naar wat altijd heeft gewerkt. En dat is precies je kernkwaliteit.</a:t>
            </a:r>
            <a:endParaRPr/>
          </a:p>
        </p:txBody>
      </p:sp>
      <p:pic>
        <p:nvPicPr>
          <p:cNvPr descr="logo-wit.png" id="125" name="Google Shape;12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2815" y="384048"/>
            <a:ext cx="1691640" cy="384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-bvdb.png" id="131" name="Google Shape;13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2815" y="384048"/>
            <a:ext cx="1691640" cy="384463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6"/>
          <p:cNvSpPr txBox="1"/>
          <p:nvPr/>
        </p:nvSpPr>
        <p:spPr>
          <a:xfrm>
            <a:off x="777240" y="868680"/>
            <a:ext cx="10637215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87072"/>
                </a:solidFill>
                <a:latin typeface="Poppins"/>
                <a:ea typeface="Poppins"/>
                <a:cs typeface="Poppins"/>
                <a:sym typeface="Poppins"/>
              </a:rPr>
              <a:t>Behulpzaam — een voorbeeld</a:t>
            </a:r>
            <a:endParaRPr/>
          </a:p>
        </p:txBody>
      </p:sp>
      <p:pic>
        <p:nvPicPr>
          <p:cNvPr descr="slide_voorbeeld.png" id="133" name="Google Shape;13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2373" y="1737360"/>
            <a:ext cx="10626949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6"/>
          <p:cNvSpPr txBox="1"/>
          <p:nvPr/>
        </p:nvSpPr>
        <p:spPr>
          <a:xfrm>
            <a:off x="777240" y="6217920"/>
            <a:ext cx="10637215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Lees het rond: kwaliteit, doorgeschoten, tegenover, omgekeerd</a:t>
            </a:r>
            <a:endParaRPr/>
          </a:p>
        </p:txBody>
      </p:sp>
      <p:sp>
        <p:nvSpPr>
          <p:cNvPr id="135" name="Google Shape;135;p6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-bvdb.png" id="141" name="Google Shape;1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2815" y="384048"/>
            <a:ext cx="1691640" cy="384463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7"/>
          <p:cNvSpPr txBox="1"/>
          <p:nvPr/>
        </p:nvSpPr>
        <p:spPr>
          <a:xfrm>
            <a:off x="777240" y="868680"/>
            <a:ext cx="10637215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87072"/>
                </a:solidFill>
                <a:latin typeface="Poppins"/>
                <a:ea typeface="Poppins"/>
                <a:cs typeface="Poppins"/>
                <a:sym typeface="Poppins"/>
              </a:rPr>
              <a:t>De cirkel waar je samen in zit</a:t>
            </a:r>
            <a:endParaRPr/>
          </a:p>
        </p:txBody>
      </p:sp>
      <p:pic>
        <p:nvPicPr>
          <p:cNvPr descr="slide_cirkel.png" id="143" name="Google Shape;14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8611" y="1884608"/>
            <a:ext cx="10634472" cy="404890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7"/>
          <p:cNvSpPr txBox="1"/>
          <p:nvPr/>
        </p:nvSpPr>
        <p:spPr>
          <a:xfrm>
            <a:off x="777240" y="6217920"/>
            <a:ext cx="10637215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Te doorbreken van één kant — en dat is jouw kant</a:t>
            </a:r>
            <a:endParaRPr/>
          </a:p>
        </p:txBody>
      </p:sp>
      <p:sp>
        <p:nvSpPr>
          <p:cNvPr id="145" name="Google Shape;145;p7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-bvdb.png" id="151" name="Google Shape;15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2815" y="384048"/>
            <a:ext cx="1691640" cy="384463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8"/>
          <p:cNvSpPr txBox="1"/>
          <p:nvPr/>
        </p:nvSpPr>
        <p:spPr>
          <a:xfrm>
            <a:off x="777240" y="1170432"/>
            <a:ext cx="10637215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087072"/>
                </a:solidFill>
                <a:latin typeface="Poppins"/>
                <a:ea typeface="Poppins"/>
                <a:cs typeface="Poppins"/>
                <a:sym typeface="Poppins"/>
              </a:rPr>
              <a:t>Wat je valkuil een ander kost</a:t>
            </a:r>
            <a:endParaRPr/>
          </a:p>
        </p:txBody>
      </p:sp>
      <p:sp>
        <p:nvSpPr>
          <p:cNvPr id="153" name="Google Shape;153;p8"/>
          <p:cNvSpPr/>
          <p:nvPr/>
        </p:nvSpPr>
        <p:spPr>
          <a:xfrm>
            <a:off x="777240" y="2148840"/>
            <a:ext cx="50292" cy="932688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8"/>
          <p:cNvSpPr txBox="1"/>
          <p:nvPr/>
        </p:nvSpPr>
        <p:spPr>
          <a:xfrm>
            <a:off x="1069848" y="2093976"/>
            <a:ext cx="10341864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Eén keer is niets.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Honderd keer is een jaar zonder groei voor je locatiemanager.</a:t>
            </a:r>
            <a:endParaRPr/>
          </a:p>
        </p:txBody>
      </p:sp>
      <p:sp>
        <p:nvSpPr>
          <p:cNvPr id="155" name="Google Shape;155;p8"/>
          <p:cNvSpPr/>
          <p:nvPr/>
        </p:nvSpPr>
        <p:spPr>
          <a:xfrm>
            <a:off x="777240" y="3502152"/>
            <a:ext cx="50292" cy="932688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8"/>
          <p:cNvSpPr txBox="1"/>
          <p:nvPr/>
        </p:nvSpPr>
        <p:spPr>
          <a:xfrm>
            <a:off x="1069848" y="3447288"/>
            <a:ext cx="10341864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‘Het moest ook echt gebeuren.’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Dat klopt waarschijnlijk. De vraag is: had het ook door een ander gekund, als er meer tijd was geweest?</a:t>
            </a:r>
            <a:endParaRPr/>
          </a:p>
        </p:txBody>
      </p:sp>
      <p:sp>
        <p:nvSpPr>
          <p:cNvPr id="157" name="Google Shape;157;p8"/>
          <p:cNvSpPr/>
          <p:nvPr/>
        </p:nvSpPr>
        <p:spPr>
          <a:xfrm>
            <a:off x="777240" y="4855464"/>
            <a:ext cx="50292" cy="932688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8"/>
          <p:cNvSpPr txBox="1"/>
          <p:nvPr/>
        </p:nvSpPr>
        <p:spPr>
          <a:xfrm>
            <a:off x="1069848" y="4800600"/>
            <a:ext cx="10341864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Wachten op de ander werkt niet.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Die wacht namelijk ook. Dus het is jouw kant.</a:t>
            </a:r>
            <a:endParaRPr/>
          </a:p>
        </p:txBody>
      </p:sp>
      <p:sp>
        <p:nvSpPr>
          <p:cNvPr id="159" name="Google Shape;159;p8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-bvdb.png" id="165" name="Google Shape;16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2815" y="384048"/>
            <a:ext cx="1691640" cy="384463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9"/>
          <p:cNvSpPr txBox="1"/>
          <p:nvPr/>
        </p:nvSpPr>
        <p:spPr>
          <a:xfrm>
            <a:off x="777240" y="1170432"/>
            <a:ext cx="10637215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087072"/>
                </a:solidFill>
                <a:latin typeface="Poppins"/>
                <a:ea typeface="Poppins"/>
                <a:cs typeface="Poppins"/>
                <a:sym typeface="Poppins"/>
              </a:rPr>
              <a:t>Vijf fouten bij het invullen</a:t>
            </a:r>
            <a:endParaRPr/>
          </a:p>
        </p:txBody>
      </p:sp>
      <p:sp>
        <p:nvSpPr>
          <p:cNvPr id="167" name="Google Shape;167;p9"/>
          <p:cNvSpPr/>
          <p:nvPr/>
        </p:nvSpPr>
        <p:spPr>
          <a:xfrm>
            <a:off x="777240" y="2011680"/>
            <a:ext cx="530352" cy="53035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9"/>
          <p:cNvSpPr txBox="1"/>
          <p:nvPr/>
        </p:nvSpPr>
        <p:spPr>
          <a:xfrm>
            <a:off x="777240" y="2011680"/>
            <a:ext cx="53035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/>
          </a:p>
        </p:txBody>
      </p:sp>
      <p:sp>
        <p:nvSpPr>
          <p:cNvPr id="169" name="Google Shape;169;p9"/>
          <p:cNvSpPr txBox="1"/>
          <p:nvPr/>
        </p:nvSpPr>
        <p:spPr>
          <a:xfrm>
            <a:off x="1581912" y="1956816"/>
            <a:ext cx="98298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Een vaardigheid bij je kernkwaliteit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Zoek een eigenschap: ordelijk, betrokken, rustig.</a:t>
            </a:r>
            <a:endParaRPr/>
          </a:p>
        </p:txBody>
      </p:sp>
      <p:sp>
        <p:nvSpPr>
          <p:cNvPr id="170" name="Google Shape;170;p9"/>
          <p:cNvSpPr/>
          <p:nvPr/>
        </p:nvSpPr>
        <p:spPr>
          <a:xfrm>
            <a:off x="777240" y="2944368"/>
            <a:ext cx="530352" cy="53035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9"/>
          <p:cNvSpPr txBox="1"/>
          <p:nvPr/>
        </p:nvSpPr>
        <p:spPr>
          <a:xfrm>
            <a:off x="777240" y="2944368"/>
            <a:ext cx="53035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/>
          </a:p>
        </p:txBody>
      </p:sp>
      <p:sp>
        <p:nvSpPr>
          <p:cNvPr id="172" name="Google Shape;172;p9"/>
          <p:cNvSpPr txBox="1"/>
          <p:nvPr/>
        </p:nvSpPr>
        <p:spPr>
          <a:xfrm>
            <a:off x="1581912" y="2889504"/>
            <a:ext cx="98298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Een zwakte bij je valkuil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Vraag: van welke sterke kant is dit te veel?</a:t>
            </a:r>
            <a:endParaRPr/>
          </a:p>
        </p:txBody>
      </p:sp>
      <p:sp>
        <p:nvSpPr>
          <p:cNvPr id="173" name="Google Shape;173;p9"/>
          <p:cNvSpPr/>
          <p:nvPr/>
        </p:nvSpPr>
        <p:spPr>
          <a:xfrm>
            <a:off x="777240" y="3877056"/>
            <a:ext cx="530352" cy="53035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9"/>
          <p:cNvSpPr txBox="1"/>
          <p:nvPr/>
        </p:nvSpPr>
        <p:spPr>
          <a:xfrm>
            <a:off x="777240" y="3877056"/>
            <a:ext cx="53035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/>
          </a:p>
        </p:txBody>
      </p:sp>
      <p:sp>
        <p:nvSpPr>
          <p:cNvPr id="175" name="Google Shape;175;p9"/>
          <p:cNvSpPr txBox="1"/>
          <p:nvPr/>
        </p:nvSpPr>
        <p:spPr>
          <a:xfrm>
            <a:off x="1581912" y="3822192"/>
            <a:ext cx="98298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Je uitdaging tegenover je kwaliteit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Hij staat tegenover je valkuil. Anders lever je je kracht in.</a:t>
            </a:r>
            <a:endParaRPr/>
          </a:p>
        </p:txBody>
      </p:sp>
      <p:sp>
        <p:nvSpPr>
          <p:cNvPr id="176" name="Google Shape;176;p9"/>
          <p:cNvSpPr/>
          <p:nvPr/>
        </p:nvSpPr>
        <p:spPr>
          <a:xfrm>
            <a:off x="777240" y="4809744"/>
            <a:ext cx="530352" cy="53035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9"/>
          <p:cNvSpPr txBox="1"/>
          <p:nvPr/>
        </p:nvSpPr>
        <p:spPr>
          <a:xfrm>
            <a:off x="777240" y="4809744"/>
            <a:ext cx="53035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/>
          </a:p>
        </p:txBody>
      </p:sp>
      <p:sp>
        <p:nvSpPr>
          <p:cNvPr id="178" name="Google Shape;178;p9"/>
          <p:cNvSpPr txBox="1"/>
          <p:nvPr/>
        </p:nvSpPr>
        <p:spPr>
          <a:xfrm>
            <a:off x="1581912" y="4754880"/>
            <a:ext cx="98298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Een persoon bij je allergie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‘Ik erger me aan Peter’ is geen gedrag.</a:t>
            </a:r>
            <a:endParaRPr/>
          </a:p>
        </p:txBody>
      </p:sp>
      <p:sp>
        <p:nvSpPr>
          <p:cNvPr id="179" name="Google Shape;179;p9"/>
          <p:cNvSpPr/>
          <p:nvPr/>
        </p:nvSpPr>
        <p:spPr>
          <a:xfrm>
            <a:off x="777240" y="5742432"/>
            <a:ext cx="530352" cy="53035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 txBox="1"/>
          <p:nvPr/>
        </p:nvSpPr>
        <p:spPr>
          <a:xfrm>
            <a:off x="777240" y="5742432"/>
            <a:ext cx="53035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/>
          </a:p>
        </p:txBody>
      </p:sp>
      <p:sp>
        <p:nvSpPr>
          <p:cNvPr id="181" name="Google Shape;181;p9"/>
          <p:cNvSpPr txBox="1"/>
          <p:nvPr/>
        </p:nvSpPr>
        <p:spPr>
          <a:xfrm>
            <a:off x="1581912" y="5687568"/>
            <a:ext cx="98298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Te netjes ingevuld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Kies het woord dat een beetje pijn doet.</a:t>
            </a:r>
            <a:endParaRPr/>
          </a:p>
        </p:txBody>
      </p:sp>
      <p:sp>
        <p:nvSpPr>
          <p:cNvPr id="182" name="Google Shape;182;p9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-bvdb.png" id="188" name="Google Shape;18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2815" y="384048"/>
            <a:ext cx="1691640" cy="384463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0"/>
          <p:cNvSpPr txBox="1"/>
          <p:nvPr/>
        </p:nvSpPr>
        <p:spPr>
          <a:xfrm>
            <a:off x="777240" y="868680"/>
            <a:ext cx="10637215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87072"/>
                </a:solidFill>
                <a:latin typeface="Poppins"/>
                <a:ea typeface="Poppins"/>
                <a:cs typeface="Poppins"/>
                <a:sym typeface="Poppins"/>
              </a:rPr>
              <a:t>Het kwadrant van een ander</a:t>
            </a:r>
            <a:endParaRPr/>
          </a:p>
        </p:txBody>
      </p:sp>
      <p:pic>
        <p:nvPicPr>
          <p:cNvPr descr="slide_ander.png" id="190" name="Google Shape;19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8611" y="2616337"/>
            <a:ext cx="10634472" cy="258544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0"/>
          <p:cNvSpPr txBox="1"/>
          <p:nvPr/>
        </p:nvSpPr>
        <p:spPr>
          <a:xfrm>
            <a:off x="777240" y="6217920"/>
            <a:ext cx="10637215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5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Onder elke valkuil zit een kwaliteit — ook bij hem</a:t>
            </a:r>
            <a:endParaRPr/>
          </a:p>
        </p:txBody>
      </p:sp>
      <p:sp>
        <p:nvSpPr>
          <p:cNvPr id="192" name="Google Shape;192;p10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-bvdb.png" id="198" name="Google Shape;19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2815" y="384048"/>
            <a:ext cx="1691640" cy="384463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1"/>
          <p:cNvSpPr txBox="1"/>
          <p:nvPr/>
        </p:nvSpPr>
        <p:spPr>
          <a:xfrm>
            <a:off x="777240" y="1170432"/>
            <a:ext cx="10637215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087072"/>
                </a:solidFill>
                <a:latin typeface="Poppins"/>
                <a:ea typeface="Poppins"/>
                <a:cs typeface="Poppins"/>
                <a:sym typeface="Poppins"/>
              </a:rPr>
              <a:t>Je huiswerk</a:t>
            </a:r>
            <a:endParaRPr/>
          </a:p>
        </p:txBody>
      </p:sp>
      <p:sp>
        <p:nvSpPr>
          <p:cNvPr id="200" name="Google Shape;200;p11"/>
          <p:cNvSpPr/>
          <p:nvPr/>
        </p:nvSpPr>
        <p:spPr>
          <a:xfrm>
            <a:off x="777240" y="2148840"/>
            <a:ext cx="530352" cy="53035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1"/>
          <p:cNvSpPr txBox="1"/>
          <p:nvPr/>
        </p:nvSpPr>
        <p:spPr>
          <a:xfrm>
            <a:off x="777240" y="2148840"/>
            <a:ext cx="53035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/>
          </a:p>
        </p:txBody>
      </p:sp>
      <p:sp>
        <p:nvSpPr>
          <p:cNvPr id="202" name="Google Shape;202;p11"/>
          <p:cNvSpPr txBox="1"/>
          <p:nvPr/>
        </p:nvSpPr>
        <p:spPr>
          <a:xfrm>
            <a:off x="1581912" y="2093976"/>
            <a:ext cx="98298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Het kwadrant-dagboek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Drie momenten in twee weken. Twee zinnen per situatie, en een K of een V erbij.</a:t>
            </a:r>
            <a:endParaRPr/>
          </a:p>
        </p:txBody>
      </p:sp>
      <p:sp>
        <p:nvSpPr>
          <p:cNvPr id="203" name="Google Shape;203;p11"/>
          <p:cNvSpPr/>
          <p:nvPr/>
        </p:nvSpPr>
        <p:spPr>
          <a:xfrm>
            <a:off x="777240" y="3429000"/>
            <a:ext cx="530352" cy="53035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1"/>
          <p:cNvSpPr txBox="1"/>
          <p:nvPr/>
        </p:nvSpPr>
        <p:spPr>
          <a:xfrm>
            <a:off x="777240" y="3429000"/>
            <a:ext cx="53035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/>
          </a:p>
        </p:txBody>
      </p:sp>
      <p:sp>
        <p:nvSpPr>
          <p:cNvPr id="205" name="Google Shape;205;p11"/>
          <p:cNvSpPr txBox="1"/>
          <p:nvPr/>
        </p:nvSpPr>
        <p:spPr>
          <a:xfrm>
            <a:off x="1581912" y="3374136"/>
            <a:ext cx="98298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Mijn valkuil onder druk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Één moment waarop de druk hoog was, stap voor stap uitgewerkt — inclusief wat jou tegenhield om het neer te leggen.</a:t>
            </a:r>
            <a:endParaRPr/>
          </a:p>
        </p:txBody>
      </p:sp>
      <p:sp>
        <p:nvSpPr>
          <p:cNvPr id="206" name="Google Shape;206;p11"/>
          <p:cNvSpPr/>
          <p:nvPr/>
        </p:nvSpPr>
        <p:spPr>
          <a:xfrm>
            <a:off x="777240" y="4709160"/>
            <a:ext cx="530352" cy="53035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1"/>
          <p:cNvSpPr txBox="1"/>
          <p:nvPr/>
        </p:nvSpPr>
        <p:spPr>
          <a:xfrm>
            <a:off x="777240" y="4709160"/>
            <a:ext cx="53035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/>
          </a:p>
        </p:txBody>
      </p:sp>
      <p:sp>
        <p:nvSpPr>
          <p:cNvPr id="208" name="Google Shape;208;p11"/>
          <p:cNvSpPr txBox="1"/>
          <p:nvPr/>
        </p:nvSpPr>
        <p:spPr>
          <a:xfrm>
            <a:off x="1581912" y="4654296"/>
            <a:ext cx="98298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De allergie-test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Let op je eigen irritatie. Welk gedrag, hoe heftig (1–10), en welk positief woord zit erachter?</a:t>
            </a:r>
            <a:endParaRPr/>
          </a:p>
        </p:txBody>
      </p:sp>
      <p:sp>
        <p:nvSpPr>
          <p:cNvPr id="209" name="Google Shape;209;p11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-bvdb.png" id="215" name="Google Shape;21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2815" y="384048"/>
            <a:ext cx="1691640" cy="384463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2"/>
          <p:cNvSpPr txBox="1"/>
          <p:nvPr/>
        </p:nvSpPr>
        <p:spPr>
          <a:xfrm>
            <a:off x="777240" y="1170432"/>
            <a:ext cx="10637215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087072"/>
                </a:solidFill>
                <a:latin typeface="Poppins"/>
                <a:ea typeface="Poppins"/>
                <a:cs typeface="Poppins"/>
                <a:sym typeface="Poppins"/>
              </a:rPr>
              <a:t>Je huiswerk</a:t>
            </a:r>
            <a:endParaRPr/>
          </a:p>
        </p:txBody>
      </p:sp>
      <p:sp>
        <p:nvSpPr>
          <p:cNvPr id="217" name="Google Shape;217;p12"/>
          <p:cNvSpPr/>
          <p:nvPr/>
        </p:nvSpPr>
        <p:spPr>
          <a:xfrm>
            <a:off x="777240" y="1993392"/>
            <a:ext cx="530352" cy="53035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2"/>
          <p:cNvSpPr txBox="1"/>
          <p:nvPr/>
        </p:nvSpPr>
        <p:spPr>
          <a:xfrm>
            <a:off x="777240" y="1993392"/>
            <a:ext cx="53035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/>
          </a:p>
        </p:txBody>
      </p:sp>
      <p:sp>
        <p:nvSpPr>
          <p:cNvPr id="219" name="Google Shape;219;p12"/>
          <p:cNvSpPr txBox="1"/>
          <p:nvPr/>
        </p:nvSpPr>
        <p:spPr>
          <a:xfrm>
            <a:off x="1581912" y="1938528"/>
            <a:ext cx="98298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Feedback ophalen bij mijn team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Drie losse gesprekken van een kwartier — niet in een teamoverleg.</a:t>
            </a:r>
            <a:endParaRPr/>
          </a:p>
        </p:txBody>
      </p:sp>
      <p:sp>
        <p:nvSpPr>
          <p:cNvPr id="220" name="Google Shape;220;p12"/>
          <p:cNvSpPr/>
          <p:nvPr/>
        </p:nvSpPr>
        <p:spPr>
          <a:xfrm>
            <a:off x="777240" y="3236976"/>
            <a:ext cx="530352" cy="53035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2"/>
          <p:cNvSpPr txBox="1"/>
          <p:nvPr/>
        </p:nvSpPr>
        <p:spPr>
          <a:xfrm>
            <a:off x="777240" y="3236976"/>
            <a:ext cx="53035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✓</a:t>
            </a:r>
            <a:endParaRPr/>
          </a:p>
        </p:txBody>
      </p:sp>
      <p:sp>
        <p:nvSpPr>
          <p:cNvPr id="222" name="Google Shape;222;p12"/>
          <p:cNvSpPr txBox="1"/>
          <p:nvPr/>
        </p:nvSpPr>
        <p:spPr>
          <a:xfrm>
            <a:off x="1581912" y="3182112"/>
            <a:ext cx="98298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Terugblik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Vlak voor 2 november: klopt je kwadrant nog, en wat heb je van je leiderschapscontract waargemaakt?</a:t>
            </a:r>
            <a:endParaRPr/>
          </a:p>
        </p:txBody>
      </p:sp>
      <p:sp>
        <p:nvSpPr>
          <p:cNvPr id="223" name="Google Shape;223;p12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777240" y="4572000"/>
            <a:ext cx="10637215" cy="2029968"/>
          </a:xfrm>
          <a:prstGeom prst="rect">
            <a:avLst/>
          </a:prstGeom>
          <a:solidFill>
            <a:srgbClr val="E8F0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2"/>
          <p:cNvSpPr/>
          <p:nvPr/>
        </p:nvSpPr>
        <p:spPr>
          <a:xfrm>
            <a:off x="777240" y="4572000"/>
            <a:ext cx="50292" cy="2029968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 txBox="1"/>
          <p:nvPr/>
        </p:nvSpPr>
        <p:spPr>
          <a:xfrm>
            <a:off x="1143000" y="4773168"/>
            <a:ext cx="9692640" cy="17190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87072"/>
                </a:solidFill>
                <a:latin typeface="Open Sans"/>
                <a:ea typeface="Open Sans"/>
                <a:cs typeface="Open Sans"/>
                <a:sym typeface="Open Sans"/>
              </a:rPr>
              <a:t>DE DRIE VRAGEN  —  SCHRIJF MEE, VERDEDIG NIETS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1.   Waar ben ik naar jouw idee sterk in als leidinggevende?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2.   Waar schiet dat door — wanneer wordt het te veel?</a:t>
            </a:r>
            <a:endParaRPr/>
          </a:p>
          <a:p>
            <a:pPr indent="0" lvl="0" marL="0" marR="0" rtl="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3.   Welk werk pak ik op dat jij eigenlijk zelf zou willen of moeten doen?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-bvdb.png" id="232" name="Google Shape;23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2815" y="384048"/>
            <a:ext cx="1691640" cy="384463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3"/>
          <p:cNvSpPr txBox="1"/>
          <p:nvPr/>
        </p:nvSpPr>
        <p:spPr>
          <a:xfrm>
            <a:off x="777240" y="1170432"/>
            <a:ext cx="10637215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087072"/>
                </a:solidFill>
                <a:latin typeface="Poppins"/>
                <a:ea typeface="Poppins"/>
                <a:cs typeface="Poppins"/>
                <a:sym typeface="Poppins"/>
              </a:rPr>
              <a:t>Praktisch</a:t>
            </a:r>
            <a:endParaRPr/>
          </a:p>
        </p:txBody>
      </p:sp>
      <p:sp>
        <p:nvSpPr>
          <p:cNvPr id="234" name="Google Shape;234;p13"/>
          <p:cNvSpPr txBox="1"/>
          <p:nvPr/>
        </p:nvSpPr>
        <p:spPr>
          <a:xfrm>
            <a:off x="777240" y="2212848"/>
            <a:ext cx="10634472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—   Een kwartier tot twintig minuten per blad.</a:t>
            </a:r>
            <a:endParaRPr/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—   Verspreid over de weken — niet op één avond.</a:t>
            </a:r>
            <a:endParaRPr/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—   Loop je een week over? Sla liever niets over.</a:t>
            </a:r>
            <a:endParaRPr/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04324D"/>
                </a:solidFill>
                <a:latin typeface="Open Sans"/>
                <a:ea typeface="Open Sans"/>
                <a:cs typeface="Open Sans"/>
                <a:sym typeface="Open Sans"/>
              </a:rPr>
              <a:t>—   Ingevulde bladen mee naar 2 november, hoofdkantoor.</a:t>
            </a:r>
            <a:endParaRPr/>
          </a:p>
        </p:txBody>
      </p:sp>
      <p:sp>
        <p:nvSpPr>
          <p:cNvPr id="235" name="Google Shape;235;p13"/>
          <p:cNvSpPr txBox="1"/>
          <p:nvPr/>
        </p:nvSpPr>
        <p:spPr>
          <a:xfrm>
            <a:off x="777240" y="5138928"/>
            <a:ext cx="10634472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7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Dag 2 gaat over delegeren en situationeel leiderschap. We werken die dag met wat jij hebt opgeschreven.</a:t>
            </a:r>
            <a:endParaRPr/>
          </a:p>
        </p:txBody>
      </p:sp>
      <p:sp>
        <p:nvSpPr>
          <p:cNvPr id="236" name="Google Shape;236;p13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70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4"/>
          <p:cNvSpPr txBox="1"/>
          <p:nvPr/>
        </p:nvSpPr>
        <p:spPr>
          <a:xfrm>
            <a:off x="777240" y="1783080"/>
            <a:ext cx="1042416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Je contract is geen goed voornemen.</a:t>
            </a:r>
            <a:endParaRPr/>
          </a:p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Het is een afspraak.</a:t>
            </a:r>
            <a:endParaRPr/>
          </a:p>
          <a:p>
            <a:pPr indent="0" lvl="0" marL="0" marR="0" rtl="0" algn="l">
              <a:lnSpc>
                <a:spcPct val="135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b="0" i="1" lang="en-US" sz="1900" u="none" cap="none" strike="noStrike">
                <a:solidFill>
                  <a:srgbClr val="C6E2E2"/>
                </a:solidFill>
                <a:latin typeface="Open Sans"/>
                <a:ea typeface="Open Sans"/>
                <a:cs typeface="Open Sans"/>
                <a:sym typeface="Open Sans"/>
              </a:rPr>
              <a:t>Tot 2 november.</a:t>
            </a:r>
            <a:endParaRPr/>
          </a:p>
        </p:txBody>
      </p:sp>
      <p:pic>
        <p:nvPicPr>
          <p:cNvPr descr="logo-wit.png" id="243" name="Google Shape;24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2815" y="384048"/>
            <a:ext cx="1691640" cy="384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